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2"/>
  </p:sldMasterIdLst>
  <p:notesMasterIdLst>
    <p:notesMasterId r:id="rId48"/>
  </p:notesMasterIdLst>
  <p:handoutMasterIdLst>
    <p:handoutMasterId r:id="rId49"/>
  </p:handoutMasterIdLst>
  <p:sldIdLst>
    <p:sldId id="269" r:id="rId33"/>
    <p:sldId id="340" r:id="rId34"/>
    <p:sldId id="345" r:id="rId35"/>
    <p:sldId id="326" r:id="rId36"/>
    <p:sldId id="342" r:id="rId37"/>
    <p:sldId id="352" r:id="rId38"/>
    <p:sldId id="353" r:id="rId39"/>
    <p:sldId id="336" r:id="rId40"/>
    <p:sldId id="346" r:id="rId41"/>
    <p:sldId id="347" r:id="rId42"/>
    <p:sldId id="349" r:id="rId43"/>
    <p:sldId id="354" r:id="rId44"/>
    <p:sldId id="350" r:id="rId45"/>
    <p:sldId id="348" r:id="rId46"/>
    <p:sldId id="351" r:id="rId47"/>
  </p:sldIdLst>
  <p:sldSz cx="9144000" cy="6858000" type="screen4x3"/>
  <p:notesSz cx="6881813" cy="9296400"/>
  <p:custDataLst>
    <p:tags r:id="rId5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e" initials="D" lastIdx="6" clrIdx="0"/>
  <p:cmAuthor id="1" name="Samuel T Patnoe" initials="STP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582"/>
    <a:srgbClr val="E28330"/>
    <a:srgbClr val="886D4F"/>
    <a:srgbClr val="FFFFFF"/>
    <a:srgbClr val="553C1B"/>
    <a:srgbClr val="755426"/>
    <a:srgbClr val="CB9C5D"/>
    <a:srgbClr val="0092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79" autoAdjust="0"/>
    <p:restoredTop sz="84874" autoAdjust="0"/>
  </p:normalViewPr>
  <p:slideViewPr>
    <p:cSldViewPr>
      <p:cViewPr>
        <p:scale>
          <a:sx n="80" d="100"/>
          <a:sy n="80" d="100"/>
        </p:scale>
        <p:origin x="-83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798" y="-84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customXml" Target="../customXml/item26.xml"/><Relationship Id="rId39" Type="http://schemas.openxmlformats.org/officeDocument/2006/relationships/slide" Target="slides/slide7.xml"/><Relationship Id="rId21" Type="http://schemas.openxmlformats.org/officeDocument/2006/relationships/customXml" Target="../customXml/item21.xml"/><Relationship Id="rId34" Type="http://schemas.openxmlformats.org/officeDocument/2006/relationships/slide" Target="slides/slide2.xml"/><Relationship Id="rId42" Type="http://schemas.openxmlformats.org/officeDocument/2006/relationships/slide" Target="slides/slide10.xml"/><Relationship Id="rId47" Type="http://schemas.openxmlformats.org/officeDocument/2006/relationships/slide" Target="slides/slide15.xml"/><Relationship Id="rId50" Type="http://schemas.openxmlformats.org/officeDocument/2006/relationships/tags" Target="tags/tag1.xml"/><Relationship Id="rId55" Type="http://schemas.openxmlformats.org/officeDocument/2006/relationships/tableStyles" Target="tableStyle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slide" Target="slides/slide1.xml"/><Relationship Id="rId38" Type="http://schemas.openxmlformats.org/officeDocument/2006/relationships/slide" Target="slides/slide6.xml"/><Relationship Id="rId46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customXml" Target="../customXml/item20.xml"/><Relationship Id="rId29" Type="http://schemas.openxmlformats.org/officeDocument/2006/relationships/customXml" Target="../customXml/item29.xml"/><Relationship Id="rId41" Type="http://schemas.openxmlformats.org/officeDocument/2006/relationships/slide" Target="slides/slide9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slideMaster" Target="slideMasters/slideMaster1.xml"/><Relationship Id="rId37" Type="http://schemas.openxmlformats.org/officeDocument/2006/relationships/slide" Target="slides/slide5.xml"/><Relationship Id="rId40" Type="http://schemas.openxmlformats.org/officeDocument/2006/relationships/slide" Target="slides/slide8.xml"/><Relationship Id="rId45" Type="http://schemas.openxmlformats.org/officeDocument/2006/relationships/slide" Target="slides/slide13.xml"/><Relationship Id="rId53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slide" Target="slides/slide4.xml"/><Relationship Id="rId49" Type="http://schemas.openxmlformats.org/officeDocument/2006/relationships/handoutMaster" Target="handoutMasters/handoutMaster1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customXml" Target="../customXml/item31.xml"/><Relationship Id="rId44" Type="http://schemas.openxmlformats.org/officeDocument/2006/relationships/slide" Target="slides/slide12.xml"/><Relationship Id="rId52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customXml" Target="../customXml/item30.xml"/><Relationship Id="rId35" Type="http://schemas.openxmlformats.org/officeDocument/2006/relationships/slide" Target="slides/slide3.xml"/><Relationship Id="rId43" Type="http://schemas.openxmlformats.org/officeDocument/2006/relationships/slide" Target="slides/slide11.xml"/><Relationship Id="rId48" Type="http://schemas.openxmlformats.org/officeDocument/2006/relationships/notesMaster" Target="notesMasters/notesMaster1.xml"/><Relationship Id="rId8" Type="http://schemas.openxmlformats.org/officeDocument/2006/relationships/customXml" Target="../customXml/item8.xml"/><Relationship Id="rId51" Type="http://schemas.openxmlformats.org/officeDocument/2006/relationships/commentAuthors" Target="commentAuthors.xml"/><Relationship Id="rId3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9057961504811901E-2"/>
          <c:y val="7.4548702245552642E-2"/>
          <c:w val="0.730272989524958"/>
          <c:h val="0.77611475648877226"/>
        </c:manualLayout>
      </c:layout>
      <c:lineChart>
        <c:grouping val="standard"/>
        <c:varyColors val="0"/>
        <c:ser>
          <c:idx val="0"/>
          <c:order val="0"/>
          <c:tx>
            <c:strRef>
              <c:f>'Lisa temp'!$V$4</c:f>
              <c:strCache>
                <c:ptCount val="1"/>
                <c:pt idx="0">
                  <c:v>Commercial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dPt>
            <c:idx val="7"/>
            <c:bubble3D val="0"/>
            <c:spPr>
              <a:ln>
                <a:solidFill>
                  <a:schemeClr val="accent6">
                    <a:lumMod val="75000"/>
                  </a:schemeClr>
                </a:solidFill>
                <a:prstDash val="dash"/>
              </a:ln>
            </c:spPr>
          </c:dPt>
          <c:dPt>
            <c:idx val="8"/>
            <c:bubble3D val="0"/>
            <c:spPr>
              <a:ln>
                <a:solidFill>
                  <a:schemeClr val="accent6">
                    <a:lumMod val="75000"/>
                  </a:schemeClr>
                </a:solidFill>
                <a:prstDash val="dash"/>
              </a:ln>
            </c:spPr>
          </c:dPt>
          <c:dPt>
            <c:idx val="9"/>
            <c:bubble3D val="0"/>
            <c:spPr>
              <a:ln>
                <a:solidFill>
                  <a:schemeClr val="accent6">
                    <a:lumMod val="75000"/>
                  </a:schemeClr>
                </a:solidFill>
                <a:prstDash val="dash"/>
              </a:ln>
            </c:spPr>
          </c:dPt>
          <c:dPt>
            <c:idx val="10"/>
            <c:bubble3D val="0"/>
            <c:spPr>
              <a:ln>
                <a:solidFill>
                  <a:schemeClr val="accent6">
                    <a:lumMod val="75000"/>
                  </a:schemeClr>
                </a:solidFill>
                <a:prstDash val="dash"/>
              </a:ln>
            </c:spPr>
          </c:dPt>
          <c:dLbls>
            <c:dLbl>
              <c:idx val="0"/>
              <c:layout>
                <c:manualLayout>
                  <c:x val="-2.7168238535488779E-2"/>
                  <c:y val="-3.8144771558690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3887154557328029E-2"/>
                  <c:y val="-6.5886423601374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accent6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'Lisa temp'!$U$5:$U$15</c:f>
              <c:strCache>
                <c:ptCount val="11"/>
                <c:pt idx="0">
                  <c:v>2011 Q1</c:v>
                </c:pt>
                <c:pt idx="1">
                  <c:v>2011 Q2</c:v>
                </c:pt>
                <c:pt idx="2">
                  <c:v>2011 Q3</c:v>
                </c:pt>
                <c:pt idx="3">
                  <c:v>2011 Q4</c:v>
                </c:pt>
                <c:pt idx="4">
                  <c:v>2012 Q1</c:v>
                </c:pt>
                <c:pt idx="5">
                  <c:v>2012 Q2</c:v>
                </c:pt>
                <c:pt idx="6">
                  <c:v>2012 Q3</c:v>
                </c:pt>
                <c:pt idx="7">
                  <c:v>2012 Q4</c:v>
                </c:pt>
                <c:pt idx="8">
                  <c:v>2013 Q1</c:v>
                </c:pt>
                <c:pt idx="9">
                  <c:v>2013 Q2</c:v>
                </c:pt>
                <c:pt idx="10">
                  <c:v>2013 Q3</c:v>
                </c:pt>
              </c:strCache>
            </c:strRef>
          </c:cat>
          <c:val>
            <c:numRef>
              <c:f>'Lisa temp'!$V$5:$V$15</c:f>
              <c:numCache>
                <c:formatCode>0.0%</c:formatCode>
                <c:ptCount val="11"/>
                <c:pt idx="0">
                  <c:v>0.12587607657170752</c:v>
                </c:pt>
                <c:pt idx="1">
                  <c:v>0.12130883074980713</c:v>
                </c:pt>
                <c:pt idx="2">
                  <c:v>0.12038066129480411</c:v>
                </c:pt>
                <c:pt idx="3">
                  <c:v>0.12202103581413927</c:v>
                </c:pt>
                <c:pt idx="4">
                  <c:v>0.12428581031121864</c:v>
                </c:pt>
                <c:pt idx="5">
                  <c:v>0.12244897959183672</c:v>
                </c:pt>
                <c:pt idx="6">
                  <c:v>0.12389287220582033</c:v>
                </c:pt>
                <c:pt idx="7">
                  <c:v>0.12807831713017853</c:v>
                </c:pt>
                <c:pt idx="8">
                  <c:v>0.13455203619909503</c:v>
                </c:pt>
                <c:pt idx="9">
                  <c:v>0.1311659192825112</c:v>
                </c:pt>
                <c:pt idx="10">
                  <c:v>0.15970157953022088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'Lisa temp'!$W$4</c:f>
              <c:strCache>
                <c:ptCount val="1"/>
                <c:pt idx="0">
                  <c:v>Medicare 
Advantage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dPt>
            <c:idx val="7"/>
            <c:bubble3D val="0"/>
            <c:spPr>
              <a:ln>
                <a:solidFill>
                  <a:srgbClr val="7030A0"/>
                </a:solidFill>
                <a:prstDash val="dash"/>
              </a:ln>
            </c:spPr>
          </c:dPt>
          <c:dPt>
            <c:idx val="8"/>
            <c:bubble3D val="0"/>
            <c:spPr>
              <a:ln>
                <a:solidFill>
                  <a:srgbClr val="7030A0"/>
                </a:solidFill>
                <a:prstDash val="dash"/>
              </a:ln>
            </c:spPr>
          </c:dPt>
          <c:dPt>
            <c:idx val="9"/>
            <c:bubble3D val="0"/>
            <c:spPr>
              <a:ln>
                <a:solidFill>
                  <a:srgbClr val="7030A0"/>
                </a:solidFill>
                <a:prstDash val="dash"/>
              </a:ln>
            </c:spPr>
          </c:dPt>
          <c:dPt>
            <c:idx val="10"/>
            <c:bubble3D val="0"/>
            <c:spPr>
              <a:ln>
                <a:solidFill>
                  <a:srgbClr val="7030A0"/>
                </a:solidFill>
                <a:prstDash val="dash"/>
              </a:ln>
            </c:spPr>
          </c:dPt>
          <c:dLbls>
            <c:dLbl>
              <c:idx val="0"/>
              <c:layout>
                <c:manualLayout>
                  <c:x val="-3.134796754094861E-2"/>
                  <c:y val="3.1209358548019407E-2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accent5"/>
                        </a:solidFill>
                      </a:defRPr>
                    </a:pPr>
                    <a:r>
                      <a:rPr lang="en-US" dirty="0">
                        <a:solidFill>
                          <a:srgbClr val="7030A0"/>
                        </a:solidFill>
                      </a:rPr>
                      <a:t>7.6%</a:t>
                    </a:r>
                  </a:p>
                </c:rich>
              </c:tx>
              <c:spPr>
                <a:effectLst>
                  <a:outerShdw blurRad="50800" dist="50800" dir="5400000" algn="ctr" rotWithShape="0">
                    <a:srgbClr val="7030A0"/>
                  </a:outerShdw>
                </a:effectLst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>
                <c:manualLayout>
                  <c:x val="-3.9707425551868215E-2"/>
                  <c:y val="5.5483304085367835E-2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accent5"/>
                        </a:solidFill>
                      </a:defRPr>
                    </a:pPr>
                    <a:r>
                      <a:rPr lang="en-US" dirty="0">
                        <a:solidFill>
                          <a:srgbClr val="7030A0"/>
                        </a:solidFill>
                      </a:rPr>
                      <a:t>8.7%</a:t>
                    </a:r>
                  </a:p>
                </c:rich>
              </c:tx>
              <c:spPr>
                <a:effectLst>
                  <a:outerShdw blurRad="50800" dist="50800" dir="5400000" algn="ctr" rotWithShape="0">
                    <a:srgbClr val="7030A0"/>
                  </a:outerShdw>
                </a:effectLst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spPr>
              <a:effectLst>
                <a:outerShdw blurRad="50800" dist="50800" dir="5400000" algn="ctr" rotWithShape="0">
                  <a:srgbClr val="7030A0"/>
                </a:outerShdw>
              </a:effectLst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'Lisa temp'!$U$5:$U$15</c:f>
              <c:strCache>
                <c:ptCount val="11"/>
                <c:pt idx="0">
                  <c:v>2011 Q1</c:v>
                </c:pt>
                <c:pt idx="1">
                  <c:v>2011 Q2</c:v>
                </c:pt>
                <c:pt idx="2">
                  <c:v>2011 Q3</c:v>
                </c:pt>
                <c:pt idx="3">
                  <c:v>2011 Q4</c:v>
                </c:pt>
                <c:pt idx="4">
                  <c:v>2012 Q1</c:v>
                </c:pt>
                <c:pt idx="5">
                  <c:v>2012 Q2</c:v>
                </c:pt>
                <c:pt idx="6">
                  <c:v>2012 Q3</c:v>
                </c:pt>
                <c:pt idx="7">
                  <c:v>2012 Q4</c:v>
                </c:pt>
                <c:pt idx="8">
                  <c:v>2013 Q1</c:v>
                </c:pt>
                <c:pt idx="9">
                  <c:v>2013 Q2</c:v>
                </c:pt>
                <c:pt idx="10">
                  <c:v>2013 Q3</c:v>
                </c:pt>
              </c:strCache>
            </c:strRef>
          </c:cat>
          <c:val>
            <c:numRef>
              <c:f>'Lisa temp'!$W$5:$W$15</c:f>
              <c:numCache>
                <c:formatCode>0.0%</c:formatCode>
                <c:ptCount val="11"/>
                <c:pt idx="0">
                  <c:v>7.5538739292436527E-2</c:v>
                </c:pt>
                <c:pt idx="1">
                  <c:v>8.049220609690548E-2</c:v>
                </c:pt>
                <c:pt idx="2">
                  <c:v>8.2547589396904458E-2</c:v>
                </c:pt>
                <c:pt idx="3">
                  <c:v>8.5523091423185663E-2</c:v>
                </c:pt>
                <c:pt idx="4">
                  <c:v>8.1350641440481181E-2</c:v>
                </c:pt>
                <c:pt idx="5">
                  <c:v>8.4959704825711233E-2</c:v>
                </c:pt>
                <c:pt idx="6">
                  <c:v>8.6465709083552486E-2</c:v>
                </c:pt>
                <c:pt idx="7">
                  <c:v>8.7463043095177495E-2</c:v>
                </c:pt>
                <c:pt idx="8">
                  <c:v>8.4358916983665252E-2</c:v>
                </c:pt>
                <c:pt idx="9">
                  <c:v>8.7741417846294925E-2</c:v>
                </c:pt>
                <c:pt idx="10">
                  <c:v>0.11440769730532437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'Lisa temp'!$X$4</c:f>
              <c:strCache>
                <c:ptCount val="1"/>
                <c:pt idx="0">
                  <c:v>Medicaid 
Managed 
Care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ymbol val="none"/>
          </c:marker>
          <c:dPt>
            <c:idx val="7"/>
            <c:bubble3D val="0"/>
            <c:spPr>
              <a:ln>
                <a:solidFill>
                  <a:schemeClr val="tx2"/>
                </a:solidFill>
                <a:prstDash val="dash"/>
              </a:ln>
            </c:spPr>
          </c:dPt>
          <c:dPt>
            <c:idx val="8"/>
            <c:bubble3D val="0"/>
            <c:spPr>
              <a:ln>
                <a:solidFill>
                  <a:schemeClr val="tx2"/>
                </a:solidFill>
                <a:prstDash val="dash"/>
              </a:ln>
            </c:spPr>
          </c:dPt>
          <c:dPt>
            <c:idx val="9"/>
            <c:bubble3D val="0"/>
            <c:spPr>
              <a:ln>
                <a:solidFill>
                  <a:schemeClr val="tx2"/>
                </a:solidFill>
                <a:prstDash val="dash"/>
              </a:ln>
            </c:spPr>
          </c:dPt>
          <c:dPt>
            <c:idx val="10"/>
            <c:bubble3D val="0"/>
            <c:spPr>
              <a:ln>
                <a:solidFill>
                  <a:schemeClr val="tx2"/>
                </a:solidFill>
                <a:prstDash val="dash"/>
              </a:ln>
            </c:spPr>
          </c:dPt>
          <c:dLbls>
            <c:dLbl>
              <c:idx val="0"/>
              <c:layout>
                <c:manualLayout>
                  <c:x val="-3.134796754094861E-2"/>
                  <c:y val="-4.1612478064025876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2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7617561049138312E-2"/>
                  <c:y val="-3.8144771558690387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2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'Lisa temp'!$U$5:$U$15</c:f>
              <c:strCache>
                <c:ptCount val="11"/>
                <c:pt idx="0">
                  <c:v>2011 Q1</c:v>
                </c:pt>
                <c:pt idx="1">
                  <c:v>2011 Q2</c:v>
                </c:pt>
                <c:pt idx="2">
                  <c:v>2011 Q3</c:v>
                </c:pt>
                <c:pt idx="3">
                  <c:v>2011 Q4</c:v>
                </c:pt>
                <c:pt idx="4">
                  <c:v>2012 Q1</c:v>
                </c:pt>
                <c:pt idx="5">
                  <c:v>2012 Q2</c:v>
                </c:pt>
                <c:pt idx="6">
                  <c:v>2012 Q3</c:v>
                </c:pt>
                <c:pt idx="7">
                  <c:v>2012 Q4</c:v>
                </c:pt>
                <c:pt idx="8">
                  <c:v>2013 Q1</c:v>
                </c:pt>
                <c:pt idx="9">
                  <c:v>2013 Q2</c:v>
                </c:pt>
                <c:pt idx="10">
                  <c:v>2013 Q3</c:v>
                </c:pt>
              </c:strCache>
            </c:strRef>
          </c:cat>
          <c:val>
            <c:numRef>
              <c:f>'Lisa temp'!$X$5:$X$15</c:f>
              <c:numCache>
                <c:formatCode>0.0%</c:formatCode>
                <c:ptCount val="11"/>
                <c:pt idx="0">
                  <c:v>8.1240479631293203E-2</c:v>
                </c:pt>
                <c:pt idx="1">
                  <c:v>7.5881738571543345E-2</c:v>
                </c:pt>
                <c:pt idx="2">
                  <c:v>7.2666476369122865E-2</c:v>
                </c:pt>
                <c:pt idx="3">
                  <c:v>8.3088038533583083E-2</c:v>
                </c:pt>
                <c:pt idx="4">
                  <c:v>8.9253187613843335E-2</c:v>
                </c:pt>
                <c:pt idx="5">
                  <c:v>8.7857758425182578E-2</c:v>
                </c:pt>
                <c:pt idx="6">
                  <c:v>8.5499765368371658E-2</c:v>
                </c:pt>
                <c:pt idx="7">
                  <c:v>9.5095002542647133E-2</c:v>
                </c:pt>
                <c:pt idx="8">
                  <c:v>0.10339766006130467</c:v>
                </c:pt>
                <c:pt idx="9">
                  <c:v>0.10011683292891166</c:v>
                </c:pt>
                <c:pt idx="10">
                  <c:v>0.10522277109011559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307392"/>
        <c:axId val="45308928"/>
      </c:lineChart>
      <c:catAx>
        <c:axId val="453073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Calibri" panose="020F0502020204030204" pitchFamily="34" charset="0"/>
              </a:defRPr>
            </a:pPr>
            <a:endParaRPr lang="en-US"/>
          </a:p>
        </c:txPr>
        <c:crossAx val="45308928"/>
        <c:crosses val="autoZero"/>
        <c:auto val="1"/>
        <c:lblAlgn val="ctr"/>
        <c:lblOffset val="100"/>
        <c:noMultiLvlLbl val="0"/>
      </c:catAx>
      <c:valAx>
        <c:axId val="45308928"/>
        <c:scaling>
          <c:orientation val="minMax"/>
          <c:max val="0.2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Calibri" panose="020F0502020204030204" pitchFamily="34" charset="0"/>
              </a:defRPr>
            </a:pPr>
            <a:endParaRPr lang="en-US"/>
          </a:p>
        </c:txPr>
        <c:crossAx val="45307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716322621834427"/>
          <c:y val="0.28024065337051512"/>
          <c:w val="0.15236669740606748"/>
          <c:h val="0.43951869325896969"/>
        </c:manualLayout>
      </c:layout>
      <c:overlay val="1"/>
      <c:spPr>
        <a:ln>
          <a:noFill/>
        </a:ln>
      </c:spPr>
      <c:txPr>
        <a:bodyPr/>
        <a:lstStyle/>
        <a:p>
          <a:pPr>
            <a:defRPr sz="1400">
              <a:latin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274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defTabSz="924967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514" y="0"/>
            <a:ext cx="298274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 defTabSz="924967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9675"/>
            <a:ext cx="298274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defTabSz="924967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514" y="8829675"/>
            <a:ext cx="298274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 defTabSz="924967">
              <a:defRPr sz="1200"/>
            </a:lvl1pPr>
          </a:lstStyle>
          <a:p>
            <a:pPr>
              <a:defRPr/>
            </a:pPr>
            <a:fld id="{3359CEF1-D29E-435B-8110-C99CEF823D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3162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274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defTabSz="924967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514" y="0"/>
            <a:ext cx="298274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 defTabSz="924967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806" y="4416427"/>
            <a:ext cx="5504204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675"/>
            <a:ext cx="298274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defTabSz="924967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514" y="8829675"/>
            <a:ext cx="298274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 defTabSz="924967">
              <a:defRPr sz="1200"/>
            </a:lvl1pPr>
          </a:lstStyle>
          <a:p>
            <a:pPr>
              <a:defRPr/>
            </a:pPr>
            <a:fld id="{DD0EC6B4-029F-4FB8-B44D-1EA30D25CF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266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EC6B4-029F-4FB8-B44D-1EA30D25CF4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8931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EC6B4-029F-4FB8-B44D-1EA30D25CF4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494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EC6B4-029F-4FB8-B44D-1EA30D25CF4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8499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EC6B4-029F-4FB8-B44D-1EA30D25CF4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7473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EC6B4-029F-4FB8-B44D-1EA30D25CF4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4494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EC6B4-029F-4FB8-B44D-1EA30D25CF4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229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EC6B4-029F-4FB8-B44D-1EA30D25CF4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756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EC6B4-029F-4FB8-B44D-1EA30D25CF4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937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EC6B4-029F-4FB8-B44D-1EA30D25CF4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726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EC6B4-029F-4FB8-B44D-1EA30D25CF4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779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EC6B4-029F-4FB8-B44D-1EA30D25CF4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6400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EC6B4-029F-4FB8-B44D-1EA30D25CF4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933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EC6B4-029F-4FB8-B44D-1EA30D25CF4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863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EC6B4-029F-4FB8-B44D-1EA30D25CF4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628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P:\Shared\Staff\Bree\PowerPoint Design\PP Master Slide Title Page_v2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1" y="1676400"/>
            <a:ext cx="8762999" cy="914400"/>
          </a:xfrm>
          <a:prstGeom prst="rect">
            <a:avLst/>
          </a:prstGeom>
          <a:ln w="9525"/>
        </p:spPr>
        <p:txBody>
          <a:bodyPr anchor="b"/>
          <a:lstStyle>
            <a:lvl1pPr>
              <a:defRPr sz="3200" cap="all" baseline="0">
                <a:solidFill>
                  <a:srgbClr val="FFFFFF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1" y="2667000"/>
            <a:ext cx="8762999" cy="24384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tabLst>
                <a:tab pos="457200" algn="l"/>
              </a:tabLst>
              <a:defRPr sz="2400" b="1">
                <a:solidFill>
                  <a:schemeClr val="bg1">
                    <a:lumMod val="90000"/>
                  </a:schemeClr>
                </a:solidFill>
                <a:latin typeface="Adobe Fan Heiti Std B" pitchFamily="34" charset="-128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  <a:p>
            <a:endParaRPr lang="en-US" dirty="0"/>
          </a:p>
        </p:txBody>
      </p:sp>
      <p:pic>
        <p:nvPicPr>
          <p:cNvPr id="1026" name="Picture 2" descr="P:\Shared\Communications\Graphics\SHADAC Redesign_2013\Logo\shadac_logo_revised_wht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386029"/>
            <a:ext cx="2572222" cy="1137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P:\Shared\Staff\Bree\PowerPoint Design\PP Master Slide_V2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96300" cy="7620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886D4F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4983163"/>
          </a:xfrm>
          <a:prstGeom prst="rect">
            <a:avLst/>
          </a:prstGeom>
        </p:spPr>
        <p:txBody>
          <a:bodyPr/>
          <a:lstStyle>
            <a:lvl1pPr marL="457200" indent="-457200">
              <a:buClrTx/>
              <a:buSzPct val="99000"/>
              <a:buFont typeface="Arial Narrow" pitchFamily="34" charset="0"/>
              <a:buChar char="•"/>
              <a:defRPr>
                <a:latin typeface="Arial Narrow" pitchFamily="34" charset="0"/>
                <a:cs typeface="Arial" pitchFamily="34" charset="0"/>
              </a:defRPr>
            </a:lvl1pPr>
            <a:lvl2pPr marL="914400" indent="-457200">
              <a:buClrTx/>
              <a:buSzPct val="99000"/>
              <a:buFont typeface="Arial Narrow" pitchFamily="34" charset="0"/>
              <a:buChar char="•"/>
              <a:defRPr>
                <a:latin typeface="Arial Narrow" pitchFamily="34" charset="0"/>
                <a:cs typeface="Arial" pitchFamily="34" charset="0"/>
              </a:defRPr>
            </a:lvl2pPr>
            <a:lvl3pPr marL="1257300" indent="-342900">
              <a:buClrTx/>
              <a:buSzPct val="99000"/>
              <a:buFont typeface="Arial Narrow" pitchFamily="34" charset="0"/>
              <a:buChar char="•"/>
              <a:defRPr>
                <a:latin typeface="Arial Narrow" pitchFamily="34" charset="0"/>
                <a:cs typeface="Arial" pitchFamily="34" charset="0"/>
              </a:defRPr>
            </a:lvl3pPr>
            <a:lvl4pPr marL="1714500" indent="-342900">
              <a:buClrTx/>
              <a:buSzPct val="99000"/>
              <a:buFont typeface="Arial Narrow" pitchFamily="34" charset="0"/>
              <a:buChar char="•"/>
              <a:defRPr>
                <a:latin typeface="Arial Narrow" pitchFamily="34" charset="0"/>
                <a:cs typeface="Arial" pitchFamily="34" charset="0"/>
              </a:defRPr>
            </a:lvl4pPr>
            <a:lvl5pPr marL="2171700" indent="-342900">
              <a:buClrTx/>
              <a:buSzPct val="99000"/>
              <a:buFont typeface="Arial Narrow" pitchFamily="34" charset="0"/>
              <a:buChar char="•"/>
              <a:defRPr>
                <a:latin typeface="Arial Narrow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86800" y="6477000"/>
            <a:ext cx="533400" cy="320675"/>
          </a:xfrm>
          <a:prstGeom prst="rect">
            <a:avLst/>
          </a:prstGeom>
          <a:ln/>
        </p:spPr>
        <p:txBody>
          <a:bodyPr/>
          <a:lstStyle>
            <a:lvl1pPr>
              <a:defRPr sz="1400" b="0">
                <a:solidFill>
                  <a:schemeClr val="bg1"/>
                </a:solidFill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BCA7EEE-2ED5-4AE5-BA2B-3FE2B409A39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0" name="Picture 2" descr="P:\Shared\Communications\Graphics\SHADAC Redesign_2013\Logo\shadac_logo_revised_wht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17"/>
          <a:stretch/>
        </p:blipFill>
        <p:spPr bwMode="auto">
          <a:xfrm>
            <a:off x="7252592" y="6248400"/>
            <a:ext cx="1358008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0" y="-12700"/>
            <a:ext cx="9144000" cy="6858000"/>
          </a:xfrm>
          <a:prstGeom prst="rect">
            <a:avLst/>
          </a:prstGeom>
          <a:solidFill>
            <a:srgbClr val="0075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96300" cy="7620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6">
                    <a:lumMod val="20000"/>
                    <a:lumOff val="80000"/>
                  </a:schemeClr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4983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accent5"/>
                </a:solidFill>
                <a:latin typeface="Arial Narrow" pitchFamily="34" charset="0"/>
                <a:cs typeface="Arial" pitchFamily="34" charset="0"/>
              </a:defRPr>
            </a:lvl1pPr>
            <a:lvl2pPr marL="457200" indent="0">
              <a:buNone/>
              <a:defRPr>
                <a:solidFill>
                  <a:schemeClr val="accent5"/>
                </a:solidFill>
                <a:latin typeface="Arial Narrow" pitchFamily="34" charset="0"/>
                <a:cs typeface="Arial" pitchFamily="34" charset="0"/>
              </a:defRPr>
            </a:lvl2pPr>
            <a:lvl3pPr marL="914400" indent="0">
              <a:buNone/>
              <a:defRPr>
                <a:solidFill>
                  <a:schemeClr val="accent5"/>
                </a:solidFill>
                <a:latin typeface="Arial Narrow" pitchFamily="34" charset="0"/>
                <a:cs typeface="Arial" pitchFamily="34" charset="0"/>
              </a:defRPr>
            </a:lvl3pPr>
            <a:lvl4pPr marL="1371600" indent="0">
              <a:buNone/>
              <a:defRPr>
                <a:solidFill>
                  <a:schemeClr val="accent5"/>
                </a:solidFill>
                <a:latin typeface="Arial Narrow" pitchFamily="34" charset="0"/>
                <a:cs typeface="Arial" pitchFamily="34" charset="0"/>
              </a:defRPr>
            </a:lvl4pPr>
            <a:lvl5pPr marL="1828800" indent="0">
              <a:buNone/>
              <a:defRPr>
                <a:solidFill>
                  <a:schemeClr val="accent5"/>
                </a:solidFill>
                <a:latin typeface="Arial Narrow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2050" name="Picture 2" descr="P:\Shared\Communications\Graphics\SHADAC Redesign_2013\Logo\shadac_logo_revised_wht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17"/>
          <a:stretch/>
        </p:blipFill>
        <p:spPr bwMode="auto">
          <a:xfrm>
            <a:off x="7252592" y="6248400"/>
            <a:ext cx="1358008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86800" y="6477000"/>
            <a:ext cx="533400" cy="320675"/>
          </a:xfrm>
          <a:prstGeom prst="rect">
            <a:avLst/>
          </a:prstGeom>
          <a:ln/>
        </p:spPr>
        <p:txBody>
          <a:bodyPr/>
          <a:lstStyle>
            <a:lvl1pPr>
              <a:defRPr sz="1400" b="0">
                <a:solidFill>
                  <a:schemeClr val="bg1"/>
                </a:solidFill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BCA7EEE-2ED5-4AE5-BA2B-3FE2B409A39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reeform 7"/>
          <p:cNvSpPr/>
          <p:nvPr userDrawn="1"/>
        </p:nvSpPr>
        <p:spPr>
          <a:xfrm>
            <a:off x="0" y="936767"/>
            <a:ext cx="9144000" cy="206233"/>
          </a:xfrm>
          <a:custGeom>
            <a:avLst/>
            <a:gdLst>
              <a:gd name="connsiteX0" fmla="*/ 0 w 7378700"/>
              <a:gd name="connsiteY0" fmla="*/ 368370 h 394269"/>
              <a:gd name="connsiteX1" fmla="*/ 1905000 w 7378700"/>
              <a:gd name="connsiteY1" fmla="*/ 70 h 394269"/>
              <a:gd name="connsiteX2" fmla="*/ 4025900 w 7378700"/>
              <a:gd name="connsiteY2" fmla="*/ 393770 h 394269"/>
              <a:gd name="connsiteX3" fmla="*/ 7378700 w 7378700"/>
              <a:gd name="connsiteY3" fmla="*/ 88970 h 394269"/>
              <a:gd name="connsiteX4" fmla="*/ 7378700 w 7378700"/>
              <a:gd name="connsiteY4" fmla="*/ 88970 h 394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78700" h="394269">
                <a:moveTo>
                  <a:pt x="0" y="368370"/>
                </a:moveTo>
                <a:cubicBezTo>
                  <a:pt x="617008" y="182103"/>
                  <a:pt x="1234017" y="-4163"/>
                  <a:pt x="1905000" y="70"/>
                </a:cubicBezTo>
                <a:cubicBezTo>
                  <a:pt x="2575983" y="4303"/>
                  <a:pt x="3113617" y="378953"/>
                  <a:pt x="4025900" y="393770"/>
                </a:cubicBezTo>
                <a:cubicBezTo>
                  <a:pt x="4938183" y="408587"/>
                  <a:pt x="7378700" y="88970"/>
                  <a:pt x="7378700" y="88970"/>
                </a:cubicBezTo>
                <a:lnTo>
                  <a:pt x="7378700" y="88970"/>
                </a:lnTo>
              </a:path>
            </a:pathLst>
          </a:custGeom>
          <a:noFill/>
          <a:ln>
            <a:solidFill>
              <a:srgbClr val="E283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908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 descr="P:\Shared\Staff\Bree\PowerPoint Design\PP Master Slide_V2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143000"/>
            <a:ext cx="4114800" cy="49831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 Narrow" pitchFamily="34" charset="0"/>
              </a:defRPr>
            </a:lvl1pPr>
            <a:lvl2pPr>
              <a:defRPr sz="2400">
                <a:latin typeface="Arial Narrow" pitchFamily="34" charset="0"/>
              </a:defRPr>
            </a:lvl2pPr>
            <a:lvl3pPr>
              <a:defRPr sz="2000">
                <a:latin typeface="Arial Narrow" pitchFamily="34" charset="0"/>
              </a:defRPr>
            </a:lvl3pPr>
            <a:lvl4pPr>
              <a:defRPr sz="1800">
                <a:latin typeface="Arial Narrow" pitchFamily="34" charset="0"/>
              </a:defRPr>
            </a:lvl4pPr>
            <a:lvl5pPr>
              <a:defRPr sz="1800">
                <a:latin typeface="Arial Narrow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267200" cy="49831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 Narrow" pitchFamily="34" charset="0"/>
              </a:defRPr>
            </a:lvl1pPr>
            <a:lvl2pPr>
              <a:defRPr sz="2400">
                <a:latin typeface="Arial Narrow" pitchFamily="34" charset="0"/>
              </a:defRPr>
            </a:lvl2pPr>
            <a:lvl3pPr>
              <a:defRPr sz="2000">
                <a:latin typeface="Arial Narrow" pitchFamily="34" charset="0"/>
              </a:defRPr>
            </a:lvl3pPr>
            <a:lvl4pPr>
              <a:defRPr sz="1800">
                <a:latin typeface="Arial Narrow" pitchFamily="34" charset="0"/>
              </a:defRPr>
            </a:lvl4pPr>
            <a:lvl5pPr>
              <a:defRPr sz="1800">
                <a:latin typeface="Arial Narrow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96300" cy="7620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886D4F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2" descr="P:\Shared\Communications\Graphics\SHADAC Redesign_2013\Logo\shadac_logo_revised_wht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17"/>
          <a:stretch/>
        </p:blipFill>
        <p:spPr bwMode="auto">
          <a:xfrm>
            <a:off x="7252592" y="6248400"/>
            <a:ext cx="1358008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86800" y="6477000"/>
            <a:ext cx="533400" cy="320675"/>
          </a:xfrm>
          <a:prstGeom prst="rect">
            <a:avLst/>
          </a:prstGeom>
          <a:ln/>
        </p:spPr>
        <p:txBody>
          <a:bodyPr/>
          <a:lstStyle>
            <a:lvl1pPr>
              <a:defRPr sz="1400" b="0">
                <a:solidFill>
                  <a:schemeClr val="bg1"/>
                </a:solidFill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BCA7EEE-2ED5-4AE5-BA2B-3FE2B409A39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P:\Shared\Staff\Bree\PowerPoint Design\PP Master Slide_V2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P:\Shared\Communications\Graphics\SHADAC Redesign_2013\Logo\shadac_logo_revised_wht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17"/>
          <a:stretch/>
        </p:blipFill>
        <p:spPr bwMode="auto">
          <a:xfrm>
            <a:off x="7252592" y="6248400"/>
            <a:ext cx="1358008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86800" y="6477000"/>
            <a:ext cx="533400" cy="320675"/>
          </a:xfrm>
          <a:prstGeom prst="rect">
            <a:avLst/>
          </a:prstGeom>
          <a:ln/>
        </p:spPr>
        <p:txBody>
          <a:bodyPr/>
          <a:lstStyle>
            <a:lvl1pPr>
              <a:defRPr sz="1400" b="0">
                <a:solidFill>
                  <a:schemeClr val="bg1"/>
                </a:solidFill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BCA7EEE-2ED5-4AE5-BA2B-3FE2B409A39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938587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accent6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defRPr>
            </a:lvl1pPr>
          </a:lstStyle>
          <a:p>
            <a:r>
              <a:rPr lang="en-US" dirty="0" smtClean="0"/>
              <a:t>Click to edit section header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  <a:latin typeface="Arial Narrow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2700"/>
            <a:ext cx="9144000" cy="6858000"/>
          </a:xfrm>
          <a:prstGeom prst="rect">
            <a:avLst/>
          </a:prstGeom>
          <a:solidFill>
            <a:srgbClr val="0075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938587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defRPr>
            </a:lvl1pPr>
          </a:lstStyle>
          <a:p>
            <a:r>
              <a:rPr lang="en-US" dirty="0" smtClean="0"/>
              <a:t>Click to edit Section header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  <a:latin typeface="Arial Narrow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1" name="Picture 2" descr="P:\Shared\Communications\Graphics\SHADAC Redesign_2013\Logo\shadac_logo_revised_wht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17"/>
          <a:stretch/>
        </p:blipFill>
        <p:spPr bwMode="auto">
          <a:xfrm>
            <a:off x="7252592" y="6248400"/>
            <a:ext cx="1358008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86800" y="6477000"/>
            <a:ext cx="533400" cy="320675"/>
          </a:xfrm>
          <a:prstGeom prst="rect">
            <a:avLst/>
          </a:prstGeom>
          <a:ln/>
        </p:spPr>
        <p:txBody>
          <a:bodyPr/>
          <a:lstStyle>
            <a:lvl1pPr>
              <a:defRPr sz="1400" b="0">
                <a:solidFill>
                  <a:schemeClr val="bg1"/>
                </a:solidFill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BCA7EEE-2ED5-4AE5-BA2B-3FE2B409A39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reeform 7"/>
          <p:cNvSpPr/>
          <p:nvPr userDrawn="1"/>
        </p:nvSpPr>
        <p:spPr>
          <a:xfrm>
            <a:off x="0" y="3733800"/>
            <a:ext cx="9144000" cy="206233"/>
          </a:xfrm>
          <a:custGeom>
            <a:avLst/>
            <a:gdLst>
              <a:gd name="connsiteX0" fmla="*/ 0 w 7378700"/>
              <a:gd name="connsiteY0" fmla="*/ 368370 h 394269"/>
              <a:gd name="connsiteX1" fmla="*/ 1905000 w 7378700"/>
              <a:gd name="connsiteY1" fmla="*/ 70 h 394269"/>
              <a:gd name="connsiteX2" fmla="*/ 4025900 w 7378700"/>
              <a:gd name="connsiteY2" fmla="*/ 393770 h 394269"/>
              <a:gd name="connsiteX3" fmla="*/ 7378700 w 7378700"/>
              <a:gd name="connsiteY3" fmla="*/ 88970 h 394269"/>
              <a:gd name="connsiteX4" fmla="*/ 7378700 w 7378700"/>
              <a:gd name="connsiteY4" fmla="*/ 88970 h 394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78700" h="394269">
                <a:moveTo>
                  <a:pt x="0" y="368370"/>
                </a:moveTo>
                <a:cubicBezTo>
                  <a:pt x="617008" y="182103"/>
                  <a:pt x="1234017" y="-4163"/>
                  <a:pt x="1905000" y="70"/>
                </a:cubicBezTo>
                <a:cubicBezTo>
                  <a:pt x="2575983" y="4303"/>
                  <a:pt x="3113617" y="378953"/>
                  <a:pt x="4025900" y="393770"/>
                </a:cubicBezTo>
                <a:cubicBezTo>
                  <a:pt x="4938183" y="408587"/>
                  <a:pt x="7378700" y="88970"/>
                  <a:pt x="7378700" y="88970"/>
                </a:cubicBezTo>
                <a:lnTo>
                  <a:pt x="7378700" y="88970"/>
                </a:lnTo>
              </a:path>
            </a:pathLst>
          </a:custGeom>
          <a:noFill/>
          <a:ln>
            <a:solidFill>
              <a:srgbClr val="E283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385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P:\Shared\Staff\Bree\PowerPoint Design\PP Master Slide_V2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dobe Gothic Std B" pitchFamily="34" charset="-128"/>
                <a:ea typeface="Adobe Gothic Std B" pitchFamily="34" charset="-12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Gill Sans MT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 Narrow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2" descr="P:\Shared\Communications\Graphics\SHADAC Redesign_2013\Logo\shadac_logo_revised_wht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17"/>
          <a:stretch/>
        </p:blipFill>
        <p:spPr bwMode="auto">
          <a:xfrm>
            <a:off x="7252592" y="6248400"/>
            <a:ext cx="1358008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86800" y="6477000"/>
            <a:ext cx="533400" cy="320675"/>
          </a:xfrm>
          <a:prstGeom prst="rect">
            <a:avLst/>
          </a:prstGeom>
          <a:ln/>
        </p:spPr>
        <p:txBody>
          <a:bodyPr/>
          <a:lstStyle>
            <a:lvl1pPr>
              <a:defRPr sz="1400" b="0">
                <a:solidFill>
                  <a:schemeClr val="bg1"/>
                </a:solidFill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BCA7EEE-2ED5-4AE5-BA2B-3FE2B409A39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1000" y="1447800"/>
            <a:ext cx="8458200" cy="2895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>
                <a:latin typeface="Arial Narrow" pitchFamily="34" charset="0"/>
                <a:cs typeface="Arial" pitchFamily="34" charset="0"/>
              </a:defRPr>
            </a:lvl1pPr>
            <a:lvl2pPr>
              <a:defRPr>
                <a:latin typeface="Gill Sans MT" pitchFamily="34" charset="0"/>
              </a:defRPr>
            </a:lvl2pPr>
            <a:lvl3pPr>
              <a:defRPr>
                <a:latin typeface="Gill Sans MT" pitchFamily="34" charset="0"/>
              </a:defRPr>
            </a:lvl3pPr>
            <a:lvl4pPr>
              <a:defRPr>
                <a:latin typeface="Gill Sans MT" pitchFamily="34" charset="0"/>
              </a:defRPr>
            </a:lvl4pPr>
            <a:lvl5pPr>
              <a:defRPr>
                <a:latin typeface="Gill Sans MT" pitchFamily="34" charset="0"/>
              </a:defRPr>
            </a:lvl5pPr>
          </a:lstStyle>
          <a:p>
            <a:pPr lvl="0"/>
            <a:r>
              <a:rPr lang="en-US" dirty="0" smtClean="0"/>
              <a:t>Click to edit contact information</a:t>
            </a:r>
            <a:endParaRPr lang="en-US" dirty="0"/>
          </a:p>
        </p:txBody>
      </p:sp>
      <p:sp>
        <p:nvSpPr>
          <p:cNvPr id="7" name="Text Box 2"/>
          <p:cNvSpPr txBox="1">
            <a:spLocks noChangeArrowheads="1"/>
          </p:cNvSpPr>
          <p:nvPr userDrawn="1"/>
        </p:nvSpPr>
        <p:spPr bwMode="auto">
          <a:xfrm>
            <a:off x="3619498" y="5924527"/>
            <a:ext cx="1905001" cy="41277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u="none" strike="noStrike" cap="none" normalizeH="0" baseline="0" dirty="0" smtClean="0">
                <a:ln>
                  <a:noFill/>
                </a:ln>
                <a:solidFill>
                  <a:srgbClr val="E28330"/>
                </a:solidFill>
                <a:effectLst/>
                <a:latin typeface="Arial Narrow" pitchFamily="34" charset="0"/>
                <a:cs typeface="Arial" pitchFamily="34" charset="0"/>
              </a:rPr>
              <a:t>www.shadac.org</a:t>
            </a:r>
          </a:p>
        </p:txBody>
      </p:sp>
      <p:pic>
        <p:nvPicPr>
          <p:cNvPr id="8" name="Picture 6" descr="twitter_newbird_blu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66000"/>
                    </a14:imgEffect>
                    <a14:imgEffect>
                      <a14:brightnessContrast bright="-16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868342" y="6172200"/>
            <a:ext cx="551258" cy="55126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 Box 4"/>
          <p:cNvSpPr txBox="1">
            <a:spLocks noChangeArrowheads="1"/>
          </p:cNvSpPr>
          <p:nvPr userDrawn="1"/>
        </p:nvSpPr>
        <p:spPr bwMode="auto">
          <a:xfrm>
            <a:off x="4328232" y="6278960"/>
            <a:ext cx="1081968" cy="25456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strike="noStrike" cap="none" normalizeH="0" baseline="0" dirty="0" smtClean="0">
                <a:ln>
                  <a:noFill/>
                </a:ln>
                <a:solidFill>
                  <a:srgbClr val="007582"/>
                </a:solidFill>
                <a:effectLst/>
                <a:latin typeface="Arial Narrow" pitchFamily="34" charset="0"/>
                <a:cs typeface="Arial" pitchFamily="34" charset="0"/>
              </a:rPr>
              <a:t>@</a:t>
            </a:r>
            <a:r>
              <a:rPr kumimoji="0" lang="en-US" sz="1600" b="0" i="0" strike="noStrike" cap="none" normalizeH="0" baseline="0" dirty="0" err="1" smtClean="0">
                <a:ln>
                  <a:noFill/>
                </a:ln>
                <a:solidFill>
                  <a:srgbClr val="007582"/>
                </a:solidFill>
                <a:effectLst/>
                <a:latin typeface="Arial Narrow" pitchFamily="34" charset="0"/>
                <a:cs typeface="Arial" pitchFamily="34" charset="0"/>
              </a:rPr>
              <a:t>shadac</a:t>
            </a:r>
            <a:endParaRPr kumimoji="0" lang="en-US" sz="2800" b="0" i="0" strike="noStrike" cap="none" normalizeH="0" baseline="0" dirty="0" smtClean="0">
              <a:ln>
                <a:noFill/>
              </a:ln>
              <a:solidFill>
                <a:srgbClr val="007582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496300" cy="762000"/>
          </a:xfrm>
          <a:prstGeom prst="rect">
            <a:avLst/>
          </a:prstGeom>
        </p:spPr>
        <p:txBody>
          <a:bodyPr/>
          <a:lstStyle>
            <a:lvl1pPr algn="ctr">
              <a:defRPr b="1" baseline="0">
                <a:solidFill>
                  <a:srgbClr val="886D4F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defRPr>
            </a:lvl1pPr>
          </a:lstStyle>
          <a:p>
            <a:r>
              <a:rPr lang="en-US" dirty="0" smtClean="0"/>
              <a:t>Click to edit contact information</a:t>
            </a:r>
            <a:endParaRPr lang="en-US" dirty="0"/>
          </a:p>
        </p:txBody>
      </p:sp>
      <p:pic>
        <p:nvPicPr>
          <p:cNvPr id="3074" name="Picture 2" descr="P:\Shared\Communications\Graphics\SHADAC Redesign_2013\Logo\shadac_logo_revised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537" y="4724400"/>
            <a:ext cx="2574925" cy="1139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1261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g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 descr="P:\Shared\Staff\Bree\PowerPoint Design\PP Master Slide_V2.gif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P:\Shared\Communications\Graphics\SHADAC Redesign_2013\Logo\shadac_logo_revised_wht.png"/>
          <p:cNvPicPr>
            <a:picLocks noChangeAspect="1" noChangeArrowheads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17"/>
          <a:stretch/>
        </p:blipFill>
        <p:spPr bwMode="auto">
          <a:xfrm>
            <a:off x="7252592" y="6248400"/>
            <a:ext cx="1358008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686800" y="6477000"/>
            <a:ext cx="533400" cy="320675"/>
          </a:xfrm>
          <a:prstGeom prst="rect">
            <a:avLst/>
          </a:prstGeom>
          <a:ln/>
        </p:spPr>
        <p:txBody>
          <a:bodyPr/>
          <a:lstStyle>
            <a:lvl1pPr>
              <a:defRPr sz="1400" b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fld id="{2BCA7EEE-2ED5-4AE5-BA2B-3FE2B409A39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381000" y="304800"/>
            <a:ext cx="8496300" cy="762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886D4F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755426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755426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755426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755426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755426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755426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755426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755426"/>
                </a:solidFill>
                <a:latin typeface="Arial" charset="0"/>
              </a:defRPr>
            </a:lvl9pPr>
          </a:lstStyle>
          <a:p>
            <a:r>
              <a:rPr lang="en-US" kern="0" dirty="0" smtClean="0"/>
              <a:t>Click to edit Master title style</a:t>
            </a:r>
            <a:endParaRPr lang="en-US" kern="0" dirty="0"/>
          </a:p>
        </p:txBody>
      </p:sp>
      <p:sp>
        <p:nvSpPr>
          <p:cNvPr id="15" name="Content Placeholder 2"/>
          <p:cNvSpPr txBox="1">
            <a:spLocks/>
          </p:cNvSpPr>
          <p:nvPr userDrawn="1"/>
        </p:nvSpPr>
        <p:spPr>
          <a:xfrm>
            <a:off x="381000" y="1143000"/>
            <a:ext cx="8534400" cy="4983163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55426"/>
              </a:buClr>
              <a:buNone/>
              <a:defRPr sz="320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Click to edit Master text styles</a:t>
            </a:r>
          </a:p>
          <a:p>
            <a:pPr lvl="1"/>
            <a:r>
              <a:rPr lang="en-US" kern="0" dirty="0" smtClean="0"/>
              <a:t>Second level</a:t>
            </a:r>
          </a:p>
          <a:p>
            <a:pPr lvl="2"/>
            <a:r>
              <a:rPr lang="en-US" kern="0" dirty="0" smtClean="0"/>
              <a:t>Third level</a:t>
            </a:r>
          </a:p>
          <a:p>
            <a:pPr lvl="3"/>
            <a:r>
              <a:rPr lang="en-US" kern="0" dirty="0" smtClean="0"/>
              <a:t>Fourth level</a:t>
            </a:r>
          </a:p>
          <a:p>
            <a:pPr lvl="4"/>
            <a:r>
              <a:rPr lang="en-US" kern="0" dirty="0" smtClean="0"/>
              <a:t>Fifth level</a:t>
            </a:r>
            <a:endParaRPr lang="en-US" kern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88" r:id="rId3"/>
    <p:sldLayoutId id="2147483677" r:id="rId4"/>
    <p:sldLayoutId id="2147483676" r:id="rId5"/>
    <p:sldLayoutId id="2147483689" r:id="rId6"/>
    <p:sldLayoutId id="2147483682" r:id="rId7"/>
    <p:sldLayoutId id="2147483687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886D4F"/>
          </a:solidFill>
          <a:latin typeface="Adobe Gothic Std B" pitchFamily="34" charset="-128"/>
          <a:ea typeface="Adobe Gothic Std B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75542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55426"/>
        </a:buClr>
        <a:buChar char="•"/>
        <a:defRPr sz="3200">
          <a:solidFill>
            <a:schemeClr val="tx1"/>
          </a:solidFill>
          <a:latin typeface="Arial Narrow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 Narrow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 Narrow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905000"/>
            <a:ext cx="8458200" cy="838200"/>
          </a:xfrm>
        </p:spPr>
        <p:txBody>
          <a:bodyPr/>
          <a:lstStyle/>
          <a:p>
            <a:r>
              <a:rPr lang="en-US" sz="4000" cap="none" dirty="0" smtClean="0"/>
              <a:t>Measuring Primary Care Spending in Maine</a:t>
            </a:r>
            <a:endParaRPr lang="en-US" sz="40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971800"/>
            <a:ext cx="8458200" cy="2362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>
                <a:solidFill>
                  <a:schemeClr val="bg1"/>
                </a:solidFill>
              </a:rPr>
              <a:t>January 20, 2015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800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Lacey Hartman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bg1"/>
                </a:solidFill>
              </a:rPr>
              <a:t>Sr. Research Fellow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22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Comparison: Provider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3"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CA7EEE-2ED5-4AE5-BA2B-3FE2B409A39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863157"/>
              </p:ext>
            </p:extLst>
          </p:nvPr>
        </p:nvGraphicFramePr>
        <p:xfrm>
          <a:off x="533400" y="1066800"/>
          <a:ext cx="6523512" cy="335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2412"/>
                <a:gridCol w="1122502"/>
                <a:gridCol w="1080458"/>
                <a:gridCol w="9581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Provider</a:t>
                      </a:r>
                      <a:r>
                        <a:rPr lang="en-US" baseline="0" dirty="0" smtClean="0"/>
                        <a:t> Types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Nurse practitioners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Physician</a:t>
                      </a:r>
                      <a:r>
                        <a:rPr lang="en-US" baseline="0" dirty="0" smtClean="0"/>
                        <a:t> Assistants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Clinical nurse specialist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dirty="0" smtClean="0"/>
                        <a:t>RNs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Family</a:t>
                      </a:r>
                      <a:r>
                        <a:rPr lang="en-US" baseline="0" dirty="0" smtClean="0"/>
                        <a:t> Practice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 Medicine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dirty="0" smtClean="0"/>
                        <a:t>Pediatrics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Geriatrics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57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Comparison: Service Codes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3102185"/>
              </p:ext>
            </p:extLst>
          </p:nvPr>
        </p:nvGraphicFramePr>
        <p:xfrm>
          <a:off x="381000" y="1143000"/>
          <a:ext cx="8534400" cy="3895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0"/>
                <a:gridCol w="914400"/>
                <a:gridCol w="1219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PCIP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Office and outpatient visits, new and established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Nursing</a:t>
                      </a:r>
                      <a:r>
                        <a:rPr lang="en-US" baseline="0" dirty="0" smtClean="0"/>
                        <a:t> facility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Domicilliary</a:t>
                      </a:r>
                      <a:r>
                        <a:rPr lang="en-US" dirty="0" smtClean="0"/>
                        <a:t>, rest home, custodial care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Home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Consultations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Preventive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medicine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services (physicals)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Counseling : risk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factor reduction and behavior change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intervention (separate visits)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Newborn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care services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FQHC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 global visit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CA7EEE-2ED5-4AE5-BA2B-3FE2B409A39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73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/>
              <a:t>Which approaches resonate most with the group’s goals around increasing primary care investment?  Are there services/elements of certain definitions that don’t make sense for Maine?  Is anything missing?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CA7EEE-2ED5-4AE5-BA2B-3FE2B409A39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495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Types of Services</a:t>
            </a:r>
            <a:r>
              <a:rPr lang="en-US" dirty="0" smtClean="0"/>
              <a:t>         </a:t>
            </a:r>
            <a:r>
              <a:rPr lang="en-US" u="sng" dirty="0" smtClean="0"/>
              <a:t>Provider Types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sz="2400" dirty="0" smtClean="0"/>
              <a:t>Evaluation and management</a:t>
            </a:r>
          </a:p>
          <a:p>
            <a:r>
              <a:rPr lang="en-US" sz="2400" dirty="0" smtClean="0"/>
              <a:t>Preventive visits/physicals</a:t>
            </a:r>
          </a:p>
          <a:p>
            <a:r>
              <a:rPr lang="en-US" sz="2400" dirty="0" smtClean="0"/>
              <a:t>Risk factor counseling</a:t>
            </a:r>
          </a:p>
          <a:p>
            <a:r>
              <a:rPr lang="en-US" sz="2400" dirty="0" smtClean="0"/>
              <a:t>Nursing home/rest home/</a:t>
            </a:r>
            <a:r>
              <a:rPr lang="en-US" sz="2400" dirty="0" err="1" smtClean="0"/>
              <a:t>domicilliary</a:t>
            </a:r>
            <a:endParaRPr lang="en-US" sz="2400" dirty="0" smtClean="0"/>
          </a:p>
          <a:p>
            <a:r>
              <a:rPr lang="en-US" sz="2400" dirty="0" smtClean="0"/>
              <a:t>Home services</a:t>
            </a:r>
          </a:p>
          <a:p>
            <a:r>
              <a:rPr lang="en-US" sz="2400" dirty="0" smtClean="0"/>
              <a:t>Newborn services</a:t>
            </a:r>
          </a:p>
          <a:p>
            <a:r>
              <a:rPr lang="en-US" sz="2400" dirty="0" smtClean="0"/>
              <a:t>Consultations</a:t>
            </a:r>
          </a:p>
          <a:p>
            <a:r>
              <a:rPr lang="en-US" sz="2400" dirty="0" smtClean="0"/>
              <a:t>Cancer screenings</a:t>
            </a:r>
          </a:p>
          <a:p>
            <a:r>
              <a:rPr lang="en-US" sz="2400" dirty="0" smtClean="0"/>
              <a:t>Others?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Internal Medicine</a:t>
            </a:r>
          </a:p>
          <a:p>
            <a:r>
              <a:rPr lang="en-US" sz="2400" dirty="0" smtClean="0"/>
              <a:t>Family Practice</a:t>
            </a:r>
          </a:p>
          <a:p>
            <a:r>
              <a:rPr lang="en-US" sz="2400" dirty="0" smtClean="0"/>
              <a:t>Pediatrics</a:t>
            </a:r>
          </a:p>
          <a:p>
            <a:r>
              <a:rPr lang="en-US" sz="2400" dirty="0" smtClean="0"/>
              <a:t>Geriatrics</a:t>
            </a:r>
          </a:p>
          <a:p>
            <a:r>
              <a:rPr lang="en-US" sz="2400" dirty="0" smtClean="0"/>
              <a:t>NPs</a:t>
            </a:r>
          </a:p>
          <a:p>
            <a:r>
              <a:rPr lang="en-US" sz="2400" dirty="0" smtClean="0"/>
              <a:t>PAs</a:t>
            </a:r>
          </a:p>
          <a:p>
            <a:r>
              <a:rPr lang="en-US" sz="2400" dirty="0" smtClean="0"/>
              <a:t>Others?</a:t>
            </a:r>
          </a:p>
          <a:p>
            <a:endParaRPr lang="en-US" sz="2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CA7EEE-2ED5-4AE5-BA2B-3FE2B409A39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06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400" dirty="0" smtClean="0"/>
              <a:t>What </a:t>
            </a:r>
            <a:r>
              <a:rPr lang="en-US" sz="2400" dirty="0"/>
              <a:t>are the relevant data </a:t>
            </a:r>
            <a:r>
              <a:rPr lang="en-US" sz="2400" dirty="0" smtClean="0"/>
              <a:t>limitations/gaps (e.g., incentive payments)?  </a:t>
            </a:r>
            <a:r>
              <a:rPr lang="en-US" sz="2400" dirty="0"/>
              <a:t>What are potential strategies for filling those gaps</a:t>
            </a:r>
            <a:r>
              <a:rPr lang="en-US" sz="2400" dirty="0" smtClean="0"/>
              <a:t>?</a:t>
            </a:r>
            <a:endParaRPr lang="en-US" sz="2400" dirty="0"/>
          </a:p>
          <a:p>
            <a:r>
              <a:rPr lang="en-US" sz="2400" dirty="0" smtClean="0"/>
              <a:t>Would </a:t>
            </a:r>
            <a:r>
              <a:rPr lang="en-US" sz="2400" dirty="0"/>
              <a:t>a phased approach to defining and measuring primary care investment make sense (e.g., beginning with a more basic approach given available data and resources, and honing the approach over time).  How would that look/be operationalized</a:t>
            </a:r>
            <a:r>
              <a:rPr lang="en-US" sz="2400" dirty="0" smtClean="0"/>
              <a:t>?</a:t>
            </a:r>
            <a:endParaRPr lang="en-US" sz="2400" dirty="0"/>
          </a:p>
          <a:p>
            <a:r>
              <a:rPr lang="en-US" sz="2400" dirty="0" smtClean="0"/>
              <a:t>Are </a:t>
            </a:r>
            <a:r>
              <a:rPr lang="en-US" sz="2400" dirty="0"/>
              <a:t>there key stakeholders outside of this group that are needed to move forward on finalizing a definition and measurement approach for primary care investment, both from a policy (e.g., clinicians and payers) and technical (e.g. accessing necessary data) perspective?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CA7EEE-2ED5-4AE5-BA2B-3FE2B409A39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09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otential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“Further” modified RI approach—condition on some subset of services delivered by NPI defined “primary care” providers</a:t>
            </a:r>
          </a:p>
          <a:p>
            <a:r>
              <a:rPr lang="en-US" dirty="0" smtClean="0"/>
              <a:t>Explore the use of a grouper</a:t>
            </a:r>
          </a:p>
          <a:p>
            <a:r>
              <a:rPr lang="en-US" dirty="0" smtClean="0"/>
              <a:t>Sensitivity analyses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CA7EEE-2ED5-4AE5-BA2B-3FE2B409A39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66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/>
              <a:t>Goal</a:t>
            </a:r>
            <a:r>
              <a:rPr lang="en-US" sz="4000" dirty="0" smtClean="0"/>
              <a:t>: build consensus on method for measuring primary care $ in Maine</a:t>
            </a:r>
          </a:p>
          <a:p>
            <a:pPr lvl="1"/>
            <a:r>
              <a:rPr lang="en-US" sz="3600" dirty="0" smtClean="0"/>
              <a:t>Conceptual differences across methods</a:t>
            </a:r>
          </a:p>
          <a:p>
            <a:pPr lvl="1"/>
            <a:r>
              <a:rPr lang="en-US" sz="3600" dirty="0" smtClean="0"/>
              <a:t>Examples: OR, VT, Primary Care Incentive Program (PCIP)</a:t>
            </a:r>
          </a:p>
          <a:p>
            <a:pPr lvl="1"/>
            <a:r>
              <a:rPr lang="en-US" sz="3600" dirty="0" smtClean="0"/>
              <a:t>Discussion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CA7EEE-2ED5-4AE5-BA2B-3FE2B409A39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97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Key Inputs and Decisions to Define Primary Care Spending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What “counts” as primary care, based on</a:t>
            </a:r>
          </a:p>
          <a:p>
            <a:pPr lvl="1"/>
            <a:r>
              <a:rPr lang="en-US" dirty="0" smtClean="0"/>
              <a:t>Defined list of physician specialty, and/or CPT codes</a:t>
            </a:r>
          </a:p>
          <a:p>
            <a:pPr lvl="1"/>
            <a:r>
              <a:rPr lang="en-US" dirty="0" smtClean="0"/>
              <a:t>“Grouper” to define primary care (e.g., </a:t>
            </a:r>
            <a:r>
              <a:rPr lang="en-US" dirty="0" err="1" smtClean="0"/>
              <a:t>Milliman</a:t>
            </a:r>
            <a:r>
              <a:rPr lang="en-US" dirty="0" smtClean="0"/>
              <a:t> HCG)</a:t>
            </a:r>
          </a:p>
          <a:p>
            <a:r>
              <a:rPr lang="en-US" dirty="0" smtClean="0"/>
              <a:t>Data Sources</a:t>
            </a:r>
          </a:p>
          <a:p>
            <a:pPr lvl="1"/>
            <a:r>
              <a:rPr lang="en-US" dirty="0" smtClean="0"/>
              <a:t>Claims (APCD)</a:t>
            </a:r>
          </a:p>
          <a:p>
            <a:pPr lvl="1"/>
            <a:r>
              <a:rPr lang="en-US" dirty="0" smtClean="0"/>
              <a:t>Data from insurers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CA7EEE-2ED5-4AE5-BA2B-3FE2B409A39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4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Oregon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Tracks PMPM primary care spending as part of quarterly health policy dashboard</a:t>
            </a:r>
          </a:p>
          <a:p>
            <a:pPr lvl="1"/>
            <a:r>
              <a:rPr lang="en-US" dirty="0" smtClean="0"/>
              <a:t>Report separately for commercial, Medicaid MC, and Medicare Advantage</a:t>
            </a:r>
          </a:p>
          <a:p>
            <a:r>
              <a:rPr lang="en-US" dirty="0" smtClean="0"/>
              <a:t>Data source: APCD</a:t>
            </a:r>
          </a:p>
          <a:p>
            <a:pPr lvl="1"/>
            <a:r>
              <a:rPr lang="en-US" dirty="0" smtClean="0"/>
              <a:t> “allowed” amounts</a:t>
            </a:r>
          </a:p>
          <a:p>
            <a:r>
              <a:rPr lang="en-US" dirty="0" smtClean="0"/>
              <a:t>Analytic approach</a:t>
            </a:r>
          </a:p>
          <a:p>
            <a:pPr marL="800100" lvl="2"/>
            <a:r>
              <a:rPr lang="en-US" dirty="0" err="1"/>
              <a:t>Milliman’s</a:t>
            </a:r>
            <a:r>
              <a:rPr lang="en-US" dirty="0"/>
              <a:t> Health Cost Guidelines (grouper)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CA7EEE-2ED5-4AE5-BA2B-3FE2B409A39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89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Oregon definition of primary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Included </a:t>
            </a:r>
            <a:r>
              <a:rPr lang="en-US" dirty="0"/>
              <a:t>all “preventive” codes from the </a:t>
            </a:r>
            <a:r>
              <a:rPr lang="en-US" dirty="0" err="1"/>
              <a:t>Milliman</a:t>
            </a:r>
            <a:r>
              <a:rPr lang="en-US" dirty="0"/>
              <a:t> </a:t>
            </a:r>
            <a:r>
              <a:rPr lang="en-US" dirty="0" smtClean="0"/>
              <a:t>HCG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CA7EEE-2ED5-4AE5-BA2B-3FE2B409A39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676418"/>
              </p:ext>
            </p:extLst>
          </p:nvPr>
        </p:nvGraphicFramePr>
        <p:xfrm>
          <a:off x="1143000" y="2286000"/>
          <a:ext cx="6934200" cy="3200400"/>
        </p:xfrm>
        <a:graphic>
          <a:graphicData uri="http://schemas.openxmlformats.org/drawingml/2006/table">
            <a:tbl>
              <a:tblPr/>
              <a:tblGrid>
                <a:gridCol w="1349067"/>
                <a:gridCol w="5585133"/>
              </a:tblGrid>
              <a:tr h="203200">
                <a:tc>
                  <a:txBody>
                    <a:bodyPr/>
                    <a:lstStyle/>
                    <a:p>
                      <a:r>
                        <a:rPr lang="en-US" u="sng" dirty="0" smtClean="0">
                          <a:effectLst/>
                          <a:latin typeface="arial"/>
                        </a:rPr>
                        <a:t>HCG GRP</a:t>
                      </a:r>
                      <a:endParaRPr lang="en-US" u="sng" dirty="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sng" dirty="0" smtClean="0">
                          <a:effectLst/>
                          <a:latin typeface="arial"/>
                        </a:rPr>
                        <a:t>Description</a:t>
                      </a:r>
                      <a:endParaRPr lang="en-US" u="sng" dirty="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O51a</a:t>
                      </a:r>
                      <a:endParaRPr lang="en-US" sz="1600" dirty="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FOP Preventive - General</a:t>
                      </a:r>
                      <a:endParaRPr lang="en-US" sz="160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O51b</a:t>
                      </a:r>
                      <a:endParaRPr lang="en-US" sz="160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FOP Preventive - Colonoscopy</a:t>
                      </a:r>
                      <a:endParaRPr lang="en-US" sz="160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O51c</a:t>
                      </a:r>
                      <a:endParaRPr lang="en-US" sz="160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FOP Preventive - Mammography</a:t>
                      </a:r>
                      <a:endParaRPr lang="en-US" sz="160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O51d</a:t>
                      </a:r>
                      <a:endParaRPr lang="en-US" sz="160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FOP Preventive - Lipid Panel</a:t>
                      </a:r>
                      <a:endParaRPr lang="en-US" sz="160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P32c</a:t>
                      </a:r>
                      <a:endParaRPr lang="en-US" sz="160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PROF Office/Home Visits - PCP</a:t>
                      </a:r>
                      <a:endParaRPr lang="en-US" sz="160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P40a</a:t>
                      </a:r>
                      <a:endParaRPr lang="en-US" sz="160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PROF Preventive Other - General</a:t>
                      </a:r>
                      <a:endParaRPr lang="en-US" sz="160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P40b</a:t>
                      </a:r>
                      <a:endParaRPr lang="en-US" sz="160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PROF Preventive Other - Colonoscopy</a:t>
                      </a:r>
                      <a:endParaRPr lang="en-US" sz="160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P40c</a:t>
                      </a:r>
                      <a:endParaRPr lang="en-US" sz="160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PROF Preventive Other - Mammography</a:t>
                      </a:r>
                      <a:endParaRPr lang="en-US" sz="160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P40d</a:t>
                      </a:r>
                      <a:endParaRPr lang="en-US" sz="160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PROF Preventive Other - Lab</a:t>
                      </a:r>
                      <a:endParaRPr lang="en-US" sz="160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P41</a:t>
                      </a:r>
                      <a:endParaRPr lang="en-US" sz="160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PROF Preventive Immunizations</a:t>
                      </a:r>
                      <a:endParaRPr lang="en-US" sz="160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P42</a:t>
                      </a:r>
                      <a:endParaRPr lang="en-US" sz="160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PROF Preventive Well Baby Exams</a:t>
                      </a:r>
                      <a:endParaRPr lang="en-US" sz="160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P43</a:t>
                      </a:r>
                      <a:endParaRPr lang="en-US" sz="160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PROF Preventive Physical Exams</a:t>
                      </a:r>
                      <a:endParaRPr lang="en-US" sz="1600" dirty="0">
                        <a:effectLst/>
                        <a:latin typeface="ari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95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Oregon: PMPM on Primary Care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CA7EEE-2ED5-4AE5-BA2B-3FE2B409A39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43000"/>
            <a:ext cx="8077199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927" y="5427759"/>
            <a:ext cx="7644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Oregon Health Policy Dashboard, June 2014.  Analysis of APAC.</a:t>
            </a:r>
          </a:p>
          <a:p>
            <a:r>
              <a:rPr lang="en-US" dirty="0" smtClean="0"/>
              <a:t>Note: First 3 quarters of 2013 incomplete data due to claims lag.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7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DRAFT: Preliminary Results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dirty="0"/>
              <a:t>Primary care spending as % of total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CA7EEE-2ED5-4AE5-BA2B-3FE2B409A39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5" name="Content Placeholder 4" title="Primary care as % of total expenditur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795529"/>
              </p:ext>
            </p:extLst>
          </p:nvPr>
        </p:nvGraphicFramePr>
        <p:xfrm>
          <a:off x="381000" y="1143000"/>
          <a:ext cx="8534400" cy="4983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76200" y="6096000"/>
            <a:ext cx="35061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Source: Oregon Health Authority</a:t>
            </a:r>
          </a:p>
        </p:txBody>
      </p:sp>
    </p:spTree>
    <p:extLst>
      <p:ext uri="{BB962C8B-B14F-4D97-AF65-F5344CB8AC3E}">
        <p14:creationId xmlns:p14="http://schemas.microsoft.com/office/powerpoint/2010/main" val="231663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Vermont: Primary Care Service Areas (PCSAs)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4983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2010 study to track utilization and expenditure flows for primary care</a:t>
            </a:r>
          </a:p>
          <a:p>
            <a:r>
              <a:rPr lang="en-US" u="sng" dirty="0" smtClean="0"/>
              <a:t>Provider types</a:t>
            </a:r>
            <a:r>
              <a:rPr lang="en-US" b="1" dirty="0" smtClean="0"/>
              <a:t>: </a:t>
            </a:r>
            <a:r>
              <a:rPr lang="en-US" dirty="0" smtClean="0"/>
              <a:t>family medicine, internal medicine, pediatrics, registered nurses, and physician assistants</a:t>
            </a:r>
          </a:p>
          <a:p>
            <a:r>
              <a:rPr lang="en-US" dirty="0"/>
              <a:t>Evaluation and management codes </a:t>
            </a:r>
            <a:r>
              <a:rPr lang="en-US" dirty="0" smtClean="0"/>
              <a:t>for office visits, consultations, nursing care, home services, preventive medical visits, counseling, and newborn care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CA7EEE-2ED5-4AE5-BA2B-3FE2B409A39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79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CMS Primary Care Incentive Program (PCIP)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Definition to determine eligibility for PC payment “bump”</a:t>
            </a:r>
            <a:endParaRPr lang="en-US" dirty="0"/>
          </a:p>
          <a:p>
            <a:r>
              <a:rPr lang="en-US" u="sng" dirty="0" smtClean="0"/>
              <a:t>Provider types</a:t>
            </a:r>
            <a:r>
              <a:rPr lang="en-US" dirty="0" smtClean="0"/>
              <a:t>: Family practice, internal medicine, pediatrics, geriatrics, NPs, certified clinical nurse specialist, physician assistant</a:t>
            </a:r>
          </a:p>
          <a:p>
            <a:r>
              <a:rPr lang="en-US" dirty="0" smtClean="0"/>
              <a:t>Evaluation and management codes for: 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ffice/outpatient visits </a:t>
            </a:r>
          </a:p>
          <a:p>
            <a:pPr lvl="1"/>
            <a:r>
              <a:rPr lang="en-US" dirty="0" smtClean="0"/>
              <a:t>Domiciliary, rest home, home care plan services</a:t>
            </a:r>
          </a:p>
          <a:p>
            <a:pPr lvl="1"/>
            <a:r>
              <a:rPr lang="en-US" dirty="0" smtClean="0"/>
              <a:t>Home visits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CA7EEE-2ED5-4AE5-BA2B-3FE2B409A39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0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6.0&quot;&gt;&lt;object type=&quot;1&quot; unique_id=&quot;10001&quot;&gt;&lt;object type=&quot;8&quot; unique_id=&quot;10032&quot;&gt;&lt;/object&gt;&lt;object type=&quot;2&quot; unique_id=&quot;10033&quot;&gt;&lt;object type=&quot;3&quot; unique_id=&quot;10034&quot;&gt;&lt;property id=&quot;20148&quot; value=&quot;5&quot;/&gt;&lt;property id=&quot;20300&quot; value=&quot;Slide 1 - &amp;quot;Presentation Title&amp;quot;&quot;/&gt;&lt;property id=&quot;20307&quot; value=&quot;257&quot;/&gt;&lt;/object&gt;&lt;object type=&quot;3&quot; unique_id=&quot;10035&quot;&gt;&lt;property id=&quot;20148&quot; value=&quot;5&quot;/&gt;&lt;property id=&quot;20300&quot; value=&quot;Slide 2 - &amp;quot;Slide Title&amp;quot;&quot;/&gt;&lt;property id=&quot;20307&quot; value=&quot;258&quot;/&gt;&lt;/object&gt;&lt;object type=&quot;3&quot; unique_id=&quot;10036&quot;&gt;&lt;property id=&quot;20148&quot; value=&quot;5&quot;/&gt;&lt;property id=&quot;20300&quot; value=&quot;Slide 3 - &amp;quot;Pie Chart template – Multi color&amp;quot;&quot;/&gt;&lt;property id=&quot;20307&quot; value=&quot;259&quot;/&gt;&lt;/object&gt;&lt;object type=&quot;3&quot; unique_id=&quot;10037&quot;&gt;&lt;property id=&quot;20148&quot; value=&quot;5&quot;/&gt;&lt;property id=&quot;20300&quot; value=&quot;Slide 4 - &amp;quot;Pie Chart template – one color&amp;quot;&quot;/&gt;&lt;property id=&quot;20307&quot; value=&quot;260&quot;/&gt;&lt;/object&gt;&lt;object type=&quot;3&quot; unique_id=&quot;10038&quot;&gt;&lt;property id=&quot;20148&quot; value=&quot;5&quot;/&gt;&lt;property id=&quot;20300&quot; value=&quot;Slide 5 - &amp;quot;Chart – 2 colors&amp;quot;&quot;/&gt;&lt;property id=&quot;20307&quot; value=&quot;261&quot;/&gt;&lt;/object&gt;&lt;object type=&quot;3&quot; unique_id=&quot;10039&quot;&gt;&lt;property id=&quot;20148&quot; value=&quot;5&quot;/&gt;&lt;property id=&quot;20300&quot; value=&quot;Slide 6 - &amp;quot;Graph – one color (numbers)&amp;quot;&quot;/&gt;&lt;property id=&quot;20307&quot; value=&quot;264&quot;/&gt;&lt;/object&gt;&lt;object type=&quot;3&quot; unique_id=&quot;10040&quot;&gt;&lt;property id=&quot;20148&quot; value=&quot;5&quot;/&gt;&lt;property id=&quot;20300&quot; value=&quot;Slide 7 - &amp;quot;Graph – one color (percents)&amp;quot;&quot;/&gt;&lt;property id=&quot;20307&quot; value=&quot;265&quot;/&gt;&lt;/object&gt;&lt;object type=&quot;3&quot; unique_id=&quot;10041&quot;&gt;&lt;property id=&quot;20148&quot; value=&quot;5&quot;/&gt;&lt;property id=&quot;20300&quot; value=&quot;Slide 8 - &amp;quot;Chart – Multi colors&amp;quot;&quot;/&gt;&lt;property id=&quot;20307&quot; value=&quot;262&quot;/&gt;&lt;/object&gt;&lt;object type=&quot;3&quot; unique_id=&quot;10042&quot;&gt;&lt;property id=&quot;20148&quot; value=&quot;5&quot;/&gt;&lt;property id=&quot;20300&quot; value=&quot;Slide 9 - &amp;quot;Contact information&amp;quot;&quot;/&gt;&lt;property id=&quot;20307&quot; value=&quot;263&quot;/&gt;&lt;/object&gt;&lt;/object&gt;&lt;/object&gt;&lt;/database&gt;"/>
</p:tagLst>
</file>

<file path=ppt/theme/theme1.xml><?xml version="1.0" encoding="utf-8"?>
<a:theme xmlns:a="http://schemas.openxmlformats.org/drawingml/2006/main" name="Default Design">
  <a:themeElements>
    <a:clrScheme name="Custom 14">
      <a:dk1>
        <a:srgbClr val="1D1D1D"/>
      </a:dk1>
      <a:lt1>
        <a:srgbClr val="FFFFFF"/>
      </a:lt1>
      <a:dk2>
        <a:srgbClr val="007582"/>
      </a:dk2>
      <a:lt2>
        <a:srgbClr val="EEECE1"/>
      </a:lt2>
      <a:accent1>
        <a:srgbClr val="0099A8"/>
      </a:accent1>
      <a:accent2>
        <a:srgbClr val="E28330"/>
      </a:accent2>
      <a:accent3>
        <a:srgbClr val="00739A"/>
      </a:accent3>
      <a:accent4>
        <a:srgbClr val="F6B332"/>
      </a:accent4>
      <a:accent5>
        <a:srgbClr val="F3F9FB"/>
      </a:accent5>
      <a:accent6>
        <a:srgbClr val="886B4F"/>
      </a:accent6>
      <a:hlink>
        <a:srgbClr val="0099A8"/>
      </a:hlink>
      <a:folHlink>
        <a:srgbClr val="3F004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14.xml><?xml version="1.0" encoding="utf-8"?>
<EsriMapsInfo xmlns="ESRI.ArcGIS.Mapping.OfficeIntegration.PowerPointInfo">
  <Version>Version1</Version>
  <RequiresSignIn>False</RequiresSignIn>
</EsriMapsInfo>
</file>

<file path=customXml/item15.xml><?xml version="1.0" encoding="utf-8"?>
<EsriMapsInfo xmlns="ESRI.ArcGIS.Mapping.OfficeIntegration.PowerPointInfo">
  <Version>Version1</Version>
  <RequiresSignIn>False</RequiresSignIn>
</EsriMapsInfo>
</file>

<file path=customXml/item16.xml><?xml version="1.0" encoding="utf-8"?>
<EsriMapsInfo xmlns="ESRI.ArcGIS.Mapping.OfficeIntegration.PowerPointInfo">
  <Version>Version1</Version>
  <RequiresSignIn>False</RequiresSignIn>
</EsriMapsInfo>
</file>

<file path=customXml/item17.xml><?xml version="1.0" encoding="utf-8"?>
<EsriMapsInfo xmlns="ESRI.ArcGIS.Mapping.OfficeIntegration.PowerPointInfo">
  <Version>Version1</Version>
  <RequiresSignIn>False</RequiresSignIn>
</EsriMapsInfo>
</file>

<file path=customXml/item18.xml><?xml version="1.0" encoding="utf-8"?>
<EsriMapsInfo xmlns="ESRI.ArcGIS.Mapping.OfficeIntegration.PowerPointInfo">
  <Version>Version1</Version>
  <RequiresSignIn>False</RequiresSignIn>
</EsriMapsInfo>
</file>

<file path=customXml/item19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20.xml><?xml version="1.0" encoding="utf-8"?>
<EsriMapsInfo xmlns="ESRI.ArcGIS.Mapping.OfficeIntegration.PowerPointInfo">
  <Version>Version1</Version>
  <RequiresSignIn>False</RequiresSignIn>
</EsriMapsInfo>
</file>

<file path=customXml/item21.xml><?xml version="1.0" encoding="utf-8"?>
<EsriMapsInfo xmlns="ESRI.ArcGIS.Mapping.OfficeIntegration.PowerPointInfo">
  <Version>Version1</Version>
  <RequiresSignIn>False</RequiresSignIn>
</EsriMapsInfo>
</file>

<file path=customXml/item22.xml><?xml version="1.0" encoding="utf-8"?>
<EsriMapsInfo xmlns="ESRI.ArcGIS.Mapping.OfficeIntegration.PowerPointInfo">
  <Version>Version1</Version>
  <RequiresSignIn>False</RequiresSignIn>
</EsriMapsInfo>
</file>

<file path=customXml/item23.xml><?xml version="1.0" encoding="utf-8"?>
<EsriMapsInfo xmlns="ESRI.ArcGIS.Mapping.OfficeIntegration.PowerPointInfo">
  <Version>Version1</Version>
  <RequiresSignIn>False</RequiresSignIn>
</EsriMapsInfo>
</file>

<file path=customXml/item24.xml><?xml version="1.0" encoding="utf-8"?>
<EsriMapsInfo xmlns="ESRI.ArcGIS.Mapping.OfficeIntegration.PowerPointInfo">
  <Version>Version1</Version>
  <RequiresSignIn>False</RequiresSignIn>
</EsriMapsInfo>
</file>

<file path=customXml/item25.xml><?xml version="1.0" encoding="utf-8"?>
<EsriMapsInfo xmlns="ESRI.ArcGIS.Mapping.OfficeIntegration.PowerPointInfo">
  <Version>Version1</Version>
  <RequiresSignIn>False</RequiresSignIn>
</EsriMapsInfo>
</file>

<file path=customXml/item26.xml><?xml version="1.0" encoding="utf-8"?>
<EsriMapsInfo xmlns="ESRI.ArcGIS.Mapping.OfficeIntegration.PowerPointInfo">
  <Version>Version1</Version>
  <RequiresSignIn>False</RequiresSignIn>
</EsriMapsInfo>
</file>

<file path=customXml/item27.xml><?xml version="1.0" encoding="utf-8"?>
<EsriMapsInfo xmlns="ESRI.ArcGIS.Mapping.OfficeIntegration.PowerPointInfo">
  <Version>Version1</Version>
  <RequiresSignIn>False</RequiresSignIn>
</EsriMapsInfo>
</file>

<file path=customXml/item28.xml><?xml version="1.0" encoding="utf-8"?>
<EsriMapsInfo xmlns="ESRI.ArcGIS.Mapping.OfficeIntegration.PowerPointInfo">
  <Version>Version1</Version>
  <RequiresSignIn>False</RequiresSignIn>
</EsriMapsInfo>
</file>

<file path=customXml/item29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30.xml><?xml version="1.0" encoding="utf-8"?>
<EsriMapsInfo xmlns="ESRI.ArcGIS.Mapping.OfficeIntegration.PowerPointInfo">
  <Version>Version1</Version>
  <RequiresSignIn>False</RequiresSignIn>
</EsriMapsInfo>
</file>

<file path=customXml/item31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E81D829B-4255-4B19-8DE9-EF067D7FDC5B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2F126E3E-686B-4AA5-9421-BA7725649C8A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684ACE81-7A51-4561-8030-BBC2B1E09384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6DF2F354-EF40-47E0-9053-C13537B8CDD2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19DFE6C6-6916-45CE-9D5D-5790A7CB2620}">
  <ds:schemaRefs>
    <ds:schemaRef ds:uri="ESRI.ArcGIS.Mapping.OfficeIntegration.PowerPointInfo"/>
  </ds:schemaRefs>
</ds:datastoreItem>
</file>

<file path=customXml/itemProps14.xml><?xml version="1.0" encoding="utf-8"?>
<ds:datastoreItem xmlns:ds="http://schemas.openxmlformats.org/officeDocument/2006/customXml" ds:itemID="{84AF1E20-EB2D-404C-93A3-22930C47DF48}">
  <ds:schemaRefs>
    <ds:schemaRef ds:uri="ESRI.ArcGIS.Mapping.OfficeIntegration.PowerPointInfo"/>
  </ds:schemaRefs>
</ds:datastoreItem>
</file>

<file path=customXml/itemProps15.xml><?xml version="1.0" encoding="utf-8"?>
<ds:datastoreItem xmlns:ds="http://schemas.openxmlformats.org/officeDocument/2006/customXml" ds:itemID="{86941541-A215-4F53-8C1B-6335E0A46B44}">
  <ds:schemaRefs>
    <ds:schemaRef ds:uri="ESRI.ArcGIS.Mapping.OfficeIntegration.PowerPointInfo"/>
  </ds:schemaRefs>
</ds:datastoreItem>
</file>

<file path=customXml/itemProps16.xml><?xml version="1.0" encoding="utf-8"?>
<ds:datastoreItem xmlns:ds="http://schemas.openxmlformats.org/officeDocument/2006/customXml" ds:itemID="{6AAE6F47-0DD2-484F-9036-A38C3841AEB1}">
  <ds:schemaRefs>
    <ds:schemaRef ds:uri="ESRI.ArcGIS.Mapping.OfficeIntegration.PowerPointInfo"/>
  </ds:schemaRefs>
</ds:datastoreItem>
</file>

<file path=customXml/itemProps17.xml><?xml version="1.0" encoding="utf-8"?>
<ds:datastoreItem xmlns:ds="http://schemas.openxmlformats.org/officeDocument/2006/customXml" ds:itemID="{FD77E5C7-932B-4EDC-BDFC-C92DDE0A7751}">
  <ds:schemaRefs>
    <ds:schemaRef ds:uri="ESRI.ArcGIS.Mapping.OfficeIntegration.PowerPointInfo"/>
  </ds:schemaRefs>
</ds:datastoreItem>
</file>

<file path=customXml/itemProps18.xml><?xml version="1.0" encoding="utf-8"?>
<ds:datastoreItem xmlns:ds="http://schemas.openxmlformats.org/officeDocument/2006/customXml" ds:itemID="{46EAD710-DFE6-43C4-9134-B400ABA39EA5}">
  <ds:schemaRefs>
    <ds:schemaRef ds:uri="ESRI.ArcGIS.Mapping.OfficeIntegration.PowerPointInfo"/>
  </ds:schemaRefs>
</ds:datastoreItem>
</file>

<file path=customXml/itemProps19.xml><?xml version="1.0" encoding="utf-8"?>
<ds:datastoreItem xmlns:ds="http://schemas.openxmlformats.org/officeDocument/2006/customXml" ds:itemID="{9948601B-F9E8-4952-8084-E689825A2EDB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EF46E5AC-45A6-4749-BB34-2E65DD8191A8}">
  <ds:schemaRefs>
    <ds:schemaRef ds:uri="ESRI.ArcGIS.Mapping.OfficeIntegration.PowerPointInfo"/>
  </ds:schemaRefs>
</ds:datastoreItem>
</file>

<file path=customXml/itemProps20.xml><?xml version="1.0" encoding="utf-8"?>
<ds:datastoreItem xmlns:ds="http://schemas.openxmlformats.org/officeDocument/2006/customXml" ds:itemID="{51652627-C623-45AB-AAD7-AA75059AAFBF}">
  <ds:schemaRefs>
    <ds:schemaRef ds:uri="ESRI.ArcGIS.Mapping.OfficeIntegration.PowerPointInfo"/>
  </ds:schemaRefs>
</ds:datastoreItem>
</file>

<file path=customXml/itemProps21.xml><?xml version="1.0" encoding="utf-8"?>
<ds:datastoreItem xmlns:ds="http://schemas.openxmlformats.org/officeDocument/2006/customXml" ds:itemID="{4177F7A1-ED1E-4E69-89A5-E54593403068}">
  <ds:schemaRefs>
    <ds:schemaRef ds:uri="ESRI.ArcGIS.Mapping.OfficeIntegration.PowerPointInfo"/>
  </ds:schemaRefs>
</ds:datastoreItem>
</file>

<file path=customXml/itemProps22.xml><?xml version="1.0" encoding="utf-8"?>
<ds:datastoreItem xmlns:ds="http://schemas.openxmlformats.org/officeDocument/2006/customXml" ds:itemID="{B1E68C9C-FEF0-4926-8898-A0B134A4F861}">
  <ds:schemaRefs>
    <ds:schemaRef ds:uri="ESRI.ArcGIS.Mapping.OfficeIntegration.PowerPointInfo"/>
  </ds:schemaRefs>
</ds:datastoreItem>
</file>

<file path=customXml/itemProps23.xml><?xml version="1.0" encoding="utf-8"?>
<ds:datastoreItem xmlns:ds="http://schemas.openxmlformats.org/officeDocument/2006/customXml" ds:itemID="{2517DFC9-A282-45E6-8263-E9A165BFA435}">
  <ds:schemaRefs>
    <ds:schemaRef ds:uri="ESRI.ArcGIS.Mapping.OfficeIntegration.PowerPointInfo"/>
  </ds:schemaRefs>
</ds:datastoreItem>
</file>

<file path=customXml/itemProps24.xml><?xml version="1.0" encoding="utf-8"?>
<ds:datastoreItem xmlns:ds="http://schemas.openxmlformats.org/officeDocument/2006/customXml" ds:itemID="{E05466BA-F5C3-4834-92DD-C15886D4BA41}">
  <ds:schemaRefs>
    <ds:schemaRef ds:uri="ESRI.ArcGIS.Mapping.OfficeIntegration.PowerPointInfo"/>
  </ds:schemaRefs>
</ds:datastoreItem>
</file>

<file path=customXml/itemProps25.xml><?xml version="1.0" encoding="utf-8"?>
<ds:datastoreItem xmlns:ds="http://schemas.openxmlformats.org/officeDocument/2006/customXml" ds:itemID="{5D9F89F6-34B2-411D-B75F-44A00219CD22}">
  <ds:schemaRefs>
    <ds:schemaRef ds:uri="ESRI.ArcGIS.Mapping.OfficeIntegration.PowerPointInfo"/>
  </ds:schemaRefs>
</ds:datastoreItem>
</file>

<file path=customXml/itemProps26.xml><?xml version="1.0" encoding="utf-8"?>
<ds:datastoreItem xmlns:ds="http://schemas.openxmlformats.org/officeDocument/2006/customXml" ds:itemID="{9DE10AA6-5EEA-4F86-A117-82F05EADE26E}">
  <ds:schemaRefs>
    <ds:schemaRef ds:uri="ESRI.ArcGIS.Mapping.OfficeIntegration.PowerPointInfo"/>
  </ds:schemaRefs>
</ds:datastoreItem>
</file>

<file path=customXml/itemProps27.xml><?xml version="1.0" encoding="utf-8"?>
<ds:datastoreItem xmlns:ds="http://schemas.openxmlformats.org/officeDocument/2006/customXml" ds:itemID="{A9080F94-229C-498A-9357-3DCDD433B947}">
  <ds:schemaRefs>
    <ds:schemaRef ds:uri="ESRI.ArcGIS.Mapping.OfficeIntegration.PowerPointInfo"/>
  </ds:schemaRefs>
</ds:datastoreItem>
</file>

<file path=customXml/itemProps28.xml><?xml version="1.0" encoding="utf-8"?>
<ds:datastoreItem xmlns:ds="http://schemas.openxmlformats.org/officeDocument/2006/customXml" ds:itemID="{0E2DAC04-3FAB-4ED8-A408-293F34D563CD}">
  <ds:schemaRefs>
    <ds:schemaRef ds:uri="ESRI.ArcGIS.Mapping.OfficeIntegration.PowerPointInfo"/>
  </ds:schemaRefs>
</ds:datastoreItem>
</file>

<file path=customXml/itemProps29.xml><?xml version="1.0" encoding="utf-8"?>
<ds:datastoreItem xmlns:ds="http://schemas.openxmlformats.org/officeDocument/2006/customXml" ds:itemID="{1567CAA8-B2F3-432D-9B9E-EB3C230B8932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6DC4726C-7154-4688-9F36-4F1E1ADF7F91}">
  <ds:schemaRefs>
    <ds:schemaRef ds:uri="ESRI.ArcGIS.Mapping.OfficeIntegration.PowerPointInfo"/>
  </ds:schemaRefs>
</ds:datastoreItem>
</file>

<file path=customXml/itemProps30.xml><?xml version="1.0" encoding="utf-8"?>
<ds:datastoreItem xmlns:ds="http://schemas.openxmlformats.org/officeDocument/2006/customXml" ds:itemID="{E4D5B94D-A79F-4BE2-9EAA-D9A88C6948A5}">
  <ds:schemaRefs>
    <ds:schemaRef ds:uri="ESRI.ArcGIS.Mapping.OfficeIntegration.PowerPointInfo"/>
  </ds:schemaRefs>
</ds:datastoreItem>
</file>

<file path=customXml/itemProps31.xml><?xml version="1.0" encoding="utf-8"?>
<ds:datastoreItem xmlns:ds="http://schemas.openxmlformats.org/officeDocument/2006/customXml" ds:itemID="{E62762CD-2D0C-4498-8FA1-19DF7B49CB89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4D15AC05-98D8-4D82-BF77-D0BC3D6DC47E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9E6DC2B4-278F-4010-A70F-42FBF8F8041B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0F0FC2B3-23E8-43FF-B08C-FBFE317839D7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C207AFF7-041D-412D-8F9A-C97CA863D4B1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7560D74B-49AA-4FB4-A5E9-CBF35CDF35F3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B3E08A6A-CD65-4B54-BAC1-0A6514350143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7489</TotalTime>
  <Words>677</Words>
  <Application>Microsoft Office PowerPoint</Application>
  <PresentationFormat>On-screen Show (4:3)</PresentationFormat>
  <Paragraphs>187</Paragraphs>
  <Slides>15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Measuring Primary Care Spending in Maine</vt:lpstr>
      <vt:lpstr>Overview</vt:lpstr>
      <vt:lpstr>Key Inputs and Decisions to Define Primary Care Spending</vt:lpstr>
      <vt:lpstr>Example: Oregon</vt:lpstr>
      <vt:lpstr>Oregon definition of primary care</vt:lpstr>
      <vt:lpstr>Oregon: PMPM on Primary Care</vt:lpstr>
      <vt:lpstr>DRAFT: Preliminary Results Primary care spending as % of total</vt:lpstr>
      <vt:lpstr>Vermont: Primary Care Service Areas (PCSAs)</vt:lpstr>
      <vt:lpstr>CMS Primary Care Incentive Program (PCIP)</vt:lpstr>
      <vt:lpstr>Comparison: Provider Types</vt:lpstr>
      <vt:lpstr>Comparison: Service Codes</vt:lpstr>
      <vt:lpstr>Discussion</vt:lpstr>
      <vt:lpstr>Types of Services         Provider Types</vt:lpstr>
      <vt:lpstr>Discussion, continued</vt:lpstr>
      <vt:lpstr>Potential 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 Soderberg</dc:creator>
  <cp:lastModifiedBy>Frank Johnson</cp:lastModifiedBy>
  <cp:revision>671</cp:revision>
  <cp:lastPrinted>2015-01-18T19:01:46Z</cp:lastPrinted>
  <dcterms:created xsi:type="dcterms:W3CDTF">2008-10-20T16:05:43Z</dcterms:created>
  <dcterms:modified xsi:type="dcterms:W3CDTF">2015-01-20T15:01:13Z</dcterms:modified>
</cp:coreProperties>
</file>